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3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5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1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5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27ABA-B0C6-4978-AD1E-AE7F99B858EA}" type="datetimeFigureOut">
              <a:rPr lang="en-US" smtClean="0"/>
              <a:t>02/07/2017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71C4-B47D-4193-8821-E666D7E2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scholar.google.co.i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67087"/>
            <a:ext cx="3382144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atin typeface="Arial Black" pitchFamily="34" charset="0"/>
              </a:rPr>
              <a:t>Karya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Ilmiah</a:t>
            </a:r>
            <a:r>
              <a:rPr lang="en-US" dirty="0">
                <a:latin typeface="Arial Black" pitchFamily="34" charset="0"/>
              </a:rPr>
              <a:t> </a:t>
            </a:r>
            <a:br>
              <a:rPr lang="en-US" dirty="0">
                <a:latin typeface="Arial Black" pitchFamily="34" charset="0"/>
              </a:rPr>
            </a:br>
            <a:r>
              <a:rPr lang="en-US" dirty="0" err="1">
                <a:latin typeface="Arial Black" pitchFamily="34" charset="0"/>
              </a:rPr>
              <a:t>dan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Sitasi</a:t>
            </a:r>
            <a:br>
              <a:rPr lang="en-US" dirty="0">
                <a:latin typeface="Arial Black" pitchFamily="34" charset="0"/>
              </a:rPr>
            </a:br>
            <a:r>
              <a:rPr lang="en-US" dirty="0" err="1">
                <a:latin typeface="Arial Black" pitchFamily="34" charset="0"/>
              </a:rPr>
              <a:t>dengan</a:t>
            </a:r>
            <a:br>
              <a:rPr lang="en-US" dirty="0">
                <a:latin typeface="Arial Black" pitchFamily="34" charset="0"/>
              </a:rPr>
            </a:br>
            <a:br>
              <a:rPr lang="en-US" dirty="0">
                <a:latin typeface="Arial Black" pitchFamily="34" charset="0"/>
              </a:rPr>
            </a:br>
            <a:br>
              <a:rPr lang="en-US" dirty="0">
                <a:latin typeface="Arial Black" pitchFamily="34" charset="0"/>
              </a:rPr>
            </a:br>
            <a:br>
              <a:rPr lang="en-US" sz="1600" dirty="0">
                <a:latin typeface="Century Gothic" pitchFamily="34" charset="0"/>
              </a:rPr>
            </a:br>
            <a:r>
              <a:rPr lang="en-US" sz="1600" dirty="0">
                <a:latin typeface="Century Gothic" pitchFamily="34" charset="0"/>
              </a:rPr>
              <a:t>Cecep Kustandi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3546078" cy="1222786"/>
          </a:xfrm>
          <a:prstGeom prst="rect">
            <a:avLst/>
          </a:prstGeom>
        </p:spPr>
      </p:pic>
      <p:pic>
        <p:nvPicPr>
          <p:cNvPr id="6" name="Picture 2" descr="D:\PPT zen\distance-learning-course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992365"/>
            <a:ext cx="8473685" cy="564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55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0" t="17687" r="23070" b="5593"/>
          <a:stretch/>
        </p:blipFill>
        <p:spPr bwMode="auto">
          <a:xfrm>
            <a:off x="-4905" y="1356654"/>
            <a:ext cx="9148905" cy="54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052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entury Gothic" pitchFamily="34" charset="0"/>
              </a:rPr>
              <a:t>Contoh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Profil</a:t>
            </a:r>
            <a:r>
              <a:rPr lang="en-US" dirty="0">
                <a:latin typeface="Century Gothic" pitchFamily="34" charset="0"/>
              </a:rPr>
              <a:t> di</a:t>
            </a:r>
            <a:br>
              <a:rPr lang="en-US" dirty="0">
                <a:latin typeface="Century Gothic" pitchFamily="34" charset="0"/>
              </a:rPr>
            </a:b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4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8352928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entury Gothic" pitchFamily="34" charset="0"/>
              </a:rPr>
              <a:t>Mengapa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63711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 pitchFamily="34" charset="0"/>
              </a:rPr>
              <a:t>Hal </a:t>
            </a:r>
            <a:r>
              <a:rPr lang="en-US" sz="2400" dirty="0" err="1">
                <a:latin typeface="Century Gothic" pitchFamily="34" charset="0"/>
              </a:rPr>
              <a:t>penting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harus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dimiliki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oleh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seorang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dosen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atau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peneliti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yaitu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Profil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google</a:t>
            </a:r>
            <a:r>
              <a:rPr lang="en-US" sz="2400" b="1" dirty="0">
                <a:latin typeface="Century Gothic" pitchFamily="34" charset="0"/>
              </a:rPr>
              <a:t> scholar</a:t>
            </a:r>
            <a:r>
              <a:rPr lang="en-US" sz="2400" dirty="0">
                <a:latin typeface="Century Gothic" pitchFamily="34" charset="0"/>
              </a:rPr>
              <a:t>. </a:t>
            </a:r>
          </a:p>
          <a:p>
            <a:r>
              <a:rPr lang="en-US" sz="2400" b="1" dirty="0" err="1">
                <a:latin typeface="Century Gothic" pitchFamily="34" charset="0"/>
              </a:rPr>
              <a:t>Profil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google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nb-NO" sz="2400" b="1" dirty="0">
                <a:latin typeface="Century Gothic" pitchFamily="34" charset="0"/>
              </a:rPr>
              <a:t>scholar </a:t>
            </a:r>
            <a:r>
              <a:rPr lang="nb-NO" sz="2400" dirty="0">
                <a:latin typeface="Century Gothic" pitchFamily="34" charset="0"/>
              </a:rPr>
              <a:t>merupakan identitas diri  dosen atau peneliti serta </a:t>
            </a:r>
            <a:r>
              <a:rPr lang="en-US" sz="2400" dirty="0" err="1">
                <a:latin typeface="Century Gothic" pitchFamily="34" charset="0"/>
              </a:rPr>
              <a:t>terdapat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daftar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artikel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publikasi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ilmiah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pernah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dilakukan</a:t>
            </a:r>
            <a:r>
              <a:rPr lang="en-US" sz="2400" dirty="0">
                <a:latin typeface="Century Gothic" pitchFamily="34" charset="0"/>
              </a:rPr>
              <a:t>. </a:t>
            </a:r>
          </a:p>
          <a:p>
            <a:r>
              <a:rPr lang="sv-SE" sz="2400" dirty="0">
                <a:latin typeface="Century Gothic" pitchFamily="34" charset="0"/>
              </a:rPr>
              <a:t>Artikel publikasi tersebut berasal dari seluruh </a:t>
            </a:r>
            <a:r>
              <a:rPr lang="en-US" sz="2400" b="1" dirty="0">
                <a:latin typeface="Century Gothic" pitchFamily="34" charset="0"/>
              </a:rPr>
              <a:t>Repository </a:t>
            </a:r>
            <a:r>
              <a:rPr lang="en-US" sz="2400" dirty="0" err="1">
                <a:latin typeface="Century Gothic" pitchFamily="34" charset="0"/>
              </a:rPr>
              <a:t>karya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ilmiah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perguruan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tinggi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seluruh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dunia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terindeks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oleh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google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terutama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google</a:t>
            </a:r>
            <a:r>
              <a:rPr lang="en-US" sz="2400" b="1" dirty="0">
                <a:latin typeface="Century Gothic" pitchFamily="34" charset="0"/>
              </a:rPr>
              <a:t> scholar.</a:t>
            </a:r>
          </a:p>
          <a:p>
            <a:r>
              <a:rPr lang="en-US" sz="2400" b="1" dirty="0">
                <a:latin typeface="Century Gothic" pitchFamily="34" charset="0"/>
              </a:rPr>
              <a:t>Google scholar </a:t>
            </a:r>
            <a:r>
              <a:rPr lang="en-US" sz="2400" dirty="0" err="1">
                <a:latin typeface="Century Gothic" pitchFamily="34" charset="0"/>
              </a:rPr>
              <a:t>saat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ini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dapat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mengindeks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artikel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memiliki</a:t>
            </a:r>
            <a:r>
              <a:rPr lang="en-US" sz="2400" dirty="0">
                <a:latin typeface="Century Gothic" pitchFamily="34" charset="0"/>
              </a:rPr>
              <a:t> format paper </a:t>
            </a:r>
            <a:r>
              <a:rPr lang="en-US" sz="2400" dirty="0" err="1">
                <a:latin typeface="Century Gothic" pitchFamily="34" charset="0"/>
              </a:rPr>
              <a:t>secara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otomatis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sehingga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materi</a:t>
            </a:r>
            <a:r>
              <a:rPr lang="en-US" sz="2400" dirty="0">
                <a:latin typeface="Century Gothic" pitchFamily="34" charset="0"/>
              </a:rPr>
              <a:t> file lain yang </a:t>
            </a:r>
            <a:r>
              <a:rPr lang="en-US" sz="2400" dirty="0" err="1">
                <a:latin typeface="Century Gothic" pitchFamily="34" charset="0"/>
              </a:rPr>
              <a:t>tidak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memiliki</a:t>
            </a:r>
            <a:r>
              <a:rPr lang="en-US" sz="2400" dirty="0">
                <a:latin typeface="Century Gothic" pitchFamily="34" charset="0"/>
              </a:rPr>
              <a:t> format </a:t>
            </a:r>
            <a:r>
              <a:rPr lang="en-US" sz="2400" dirty="0" err="1">
                <a:latin typeface="Century Gothic" pitchFamily="34" charset="0"/>
              </a:rPr>
              <a:t>tersebut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tidak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terindeks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oleh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google</a:t>
            </a:r>
            <a:r>
              <a:rPr lang="en-US" sz="2400" b="1" dirty="0">
                <a:latin typeface="Century Gothic" pitchFamily="34" charset="0"/>
              </a:rPr>
              <a:t> scholar.</a:t>
            </a:r>
          </a:p>
          <a:p>
            <a:endParaRPr lang="en-US" sz="2400" dirty="0">
              <a:latin typeface="Century Gothic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3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entury Gothic" pitchFamily="34" charset="0"/>
              </a:rPr>
              <a:t>Apa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itu</a:t>
            </a:r>
            <a:br>
              <a:rPr lang="en-US" dirty="0">
                <a:latin typeface="Century Gothic" pitchFamily="34" charset="0"/>
              </a:rPr>
            </a:b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Century Gothic" pitchFamily="34" charset="0"/>
              </a:rPr>
              <a:t>Google </a:t>
            </a:r>
            <a:r>
              <a:rPr lang="en-US" sz="2400" b="1" dirty="0" err="1">
                <a:latin typeface="Century Gothic" pitchFamily="34" charset="0"/>
              </a:rPr>
              <a:t>Cendekia</a:t>
            </a:r>
            <a:r>
              <a:rPr lang="en-US" sz="2400" b="1" dirty="0">
                <a:latin typeface="Century Gothic" pitchFamily="34" charset="0"/>
              </a:rPr>
              <a:t> (Google Scholar) </a:t>
            </a:r>
            <a:r>
              <a:rPr lang="en-US" sz="2400" dirty="0" err="1">
                <a:latin typeface="Century Gothic" pitchFamily="34" charset="0"/>
              </a:rPr>
              <a:t>adalah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layanan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memungkinkan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pengguna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malakukan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fi-FI" sz="2400" dirty="0">
                <a:latin typeface="Century Gothic" pitchFamily="34" charset="0"/>
              </a:rPr>
              <a:t>pencarian materi-materi keilmuan berupa teks </a:t>
            </a:r>
            <a:r>
              <a:rPr lang="en-US" sz="2400" dirty="0" err="1">
                <a:latin typeface="Century Gothic" pitchFamily="34" charset="0"/>
              </a:rPr>
              <a:t>dalam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berbagai</a:t>
            </a:r>
            <a:r>
              <a:rPr lang="en-US" sz="2400" dirty="0">
                <a:latin typeface="Century Gothic" pitchFamily="34" charset="0"/>
              </a:rPr>
              <a:t> format </a:t>
            </a:r>
            <a:r>
              <a:rPr lang="en-US" sz="2400" dirty="0" err="1">
                <a:latin typeface="Century Gothic" pitchFamily="34" charset="0"/>
              </a:rPr>
              <a:t>publikasi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dirty="0" err="1">
                <a:latin typeface="Century Gothic" pitchFamily="34" charset="0"/>
              </a:rPr>
              <a:t>Sarana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atau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cara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disediakan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google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untuk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mempermudah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mencari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literatur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akademis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secara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luas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b="1" dirty="0">
                <a:latin typeface="Century Gothic" pitchFamily="34" charset="0"/>
              </a:rPr>
              <a:t>Google Scholar </a:t>
            </a:r>
            <a:r>
              <a:rPr lang="en-US" sz="2400" dirty="0" err="1">
                <a:latin typeface="Century Gothic" pitchFamily="34" charset="0"/>
              </a:rPr>
              <a:t>adalah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salah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satu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mesin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pengindeks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untuk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makalah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buku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dan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karya-karya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kecendekiaan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sv-SE" sz="2400" dirty="0">
                <a:latin typeface="Century Gothic" pitchFamily="34" charset="0"/>
              </a:rPr>
              <a:t>lainnya asalkan dalam bentuk tertulis</a:t>
            </a:r>
          </a:p>
          <a:p>
            <a:endParaRPr lang="en-US" sz="2400" dirty="0">
              <a:latin typeface="Century Gothic" pitchFamily="34" charset="0"/>
            </a:endParaRPr>
          </a:p>
          <a:p>
            <a:endParaRPr lang="en-US" sz="2400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entury Gothic" pitchFamily="34" charset="0"/>
              </a:rPr>
              <a:t>Apa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itu</a:t>
            </a:r>
            <a:br>
              <a:rPr lang="en-US" dirty="0">
                <a:latin typeface="Century Gothic" pitchFamily="34" charset="0"/>
              </a:rPr>
            </a:b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entury Gothic" pitchFamily="34" charset="0"/>
              </a:rPr>
              <a:t>Google </a:t>
            </a:r>
            <a:r>
              <a:rPr lang="en-US" sz="2400" dirty="0" err="1">
                <a:latin typeface="Century Gothic" pitchFamily="34" charset="0"/>
              </a:rPr>
              <a:t>merupakan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salah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satu</a:t>
            </a:r>
            <a:r>
              <a:rPr lang="en-US" sz="2400" dirty="0">
                <a:latin typeface="Century Gothic" pitchFamily="34" charset="0"/>
              </a:rPr>
              <a:t> search engine </a:t>
            </a:r>
            <a:r>
              <a:rPr lang="en-US" sz="2400" b="1" dirty="0">
                <a:latin typeface="Century Gothic" pitchFamily="34" charset="0"/>
              </a:rPr>
              <a:t>Google Scholar </a:t>
            </a:r>
            <a:r>
              <a:rPr lang="en-US" sz="2400" dirty="0" err="1">
                <a:latin typeface="Century Gothic" pitchFamily="34" charset="0"/>
              </a:rPr>
              <a:t>terbesar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digunakan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oleh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pengguna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intenet</a:t>
            </a:r>
            <a:r>
              <a:rPr lang="en-US" sz="2400" dirty="0">
                <a:latin typeface="Century Gothic" pitchFamily="34" charset="0"/>
              </a:rPr>
              <a:t>.</a:t>
            </a:r>
          </a:p>
          <a:p>
            <a:r>
              <a:rPr lang="en-US" sz="2400" dirty="0" err="1">
                <a:latin typeface="Century Gothic" pitchFamily="34" charset="0"/>
              </a:rPr>
              <a:t>Apapun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ingin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dicari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oleh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setiap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pengguna</a:t>
            </a:r>
            <a:r>
              <a:rPr lang="en-US" sz="2400" dirty="0">
                <a:latin typeface="Century Gothic" pitchFamily="34" charset="0"/>
              </a:rPr>
              <a:t> internet </a:t>
            </a:r>
            <a:r>
              <a:rPr lang="en-US" sz="2400" dirty="0" err="1">
                <a:latin typeface="Century Gothic" pitchFamily="34" charset="0"/>
              </a:rPr>
              <a:t>kebanyakan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mereka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terlebih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dahulu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membuka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>
                <a:latin typeface="Century Gothic" pitchFamily="34" charset="0"/>
              </a:rPr>
              <a:t>Google.</a:t>
            </a:r>
          </a:p>
          <a:p>
            <a:r>
              <a:rPr lang="en-US" sz="2400" dirty="0" err="1">
                <a:latin typeface="Century Gothic" pitchFamily="34" charset="0"/>
              </a:rPr>
              <a:t>Begitupun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dengan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>
                <a:latin typeface="Century Gothic" pitchFamily="34" charset="0"/>
              </a:rPr>
              <a:t>Google Scholar </a:t>
            </a:r>
            <a:r>
              <a:rPr lang="en-US" sz="2400" dirty="0">
                <a:latin typeface="Century Gothic" pitchFamily="34" charset="0"/>
              </a:rPr>
              <a:t>yang </a:t>
            </a:r>
            <a:r>
              <a:rPr lang="en-US" sz="2400" dirty="0" err="1">
                <a:latin typeface="Century Gothic" pitchFamily="34" charset="0"/>
              </a:rPr>
              <a:t>merupakan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salah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satu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layanan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dari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google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untuk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memudahkan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pengguna</a:t>
            </a:r>
            <a:r>
              <a:rPr lang="en-US" sz="2400" dirty="0">
                <a:latin typeface="Century Gothic" pitchFamily="34" charset="0"/>
              </a:rPr>
              <a:t> internet </a:t>
            </a:r>
            <a:r>
              <a:rPr lang="en-US" sz="2400" dirty="0" err="1">
                <a:latin typeface="Century Gothic" pitchFamily="34" charset="0"/>
              </a:rPr>
              <a:t>mecari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sesuatu</a:t>
            </a:r>
            <a:r>
              <a:rPr lang="en-US" sz="2400" dirty="0">
                <a:latin typeface="Century Gothic" pitchFamily="34" charset="0"/>
              </a:rPr>
              <a:t> di </a:t>
            </a:r>
            <a:r>
              <a:rPr lang="en-US" sz="2400" dirty="0" err="1">
                <a:latin typeface="Century Gothic" pitchFamily="34" charset="0"/>
              </a:rPr>
              <a:t>bidang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akademik</a:t>
            </a:r>
            <a:r>
              <a:rPr lang="en-US" sz="2400" dirty="0">
                <a:latin typeface="Century Gothic" pitchFamily="34" charset="0"/>
              </a:rPr>
              <a:t> (</a:t>
            </a:r>
            <a:r>
              <a:rPr lang="en-US" sz="2400" dirty="0" err="1">
                <a:latin typeface="Century Gothic" pitchFamily="34" charset="0"/>
              </a:rPr>
              <a:t>karya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ilmiah</a:t>
            </a:r>
            <a:r>
              <a:rPr lang="en-US" sz="2400" dirty="0">
                <a:latin typeface="Century Gothic" pitchFamily="34" charset="0"/>
              </a:rPr>
              <a:t>)</a:t>
            </a:r>
          </a:p>
          <a:p>
            <a:endParaRPr lang="en-US" sz="2400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7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Century Gothic" pitchFamily="34" charset="0"/>
              </a:rPr>
              <a:t>Banyak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dosen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sudah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memiliki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banyak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penelitian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membuat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publikasi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tapi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masih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kesulitasn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publikasi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melalui</a:t>
            </a:r>
            <a:r>
              <a:rPr lang="en-US" sz="2400" dirty="0">
                <a:latin typeface="Century Gothic" pitchFamily="34" charset="0"/>
              </a:rPr>
              <a:t> internet?</a:t>
            </a:r>
          </a:p>
          <a:p>
            <a:r>
              <a:rPr lang="en-US" sz="2400" dirty="0" err="1">
                <a:latin typeface="Century Gothic" pitchFamily="34" charset="0"/>
              </a:rPr>
              <a:t>Bagaimana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caranya</a:t>
            </a:r>
            <a:r>
              <a:rPr lang="en-US" sz="2400" dirty="0">
                <a:latin typeface="Century Gothic" pitchFamily="34" charset="0"/>
              </a:rPr>
              <a:t> agar </a:t>
            </a:r>
            <a:r>
              <a:rPr lang="en-US" sz="2400" dirty="0" err="1">
                <a:latin typeface="Century Gothic" pitchFamily="34" charset="0"/>
              </a:rPr>
              <a:t>publikasi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mudah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ditemukan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ketika</a:t>
            </a:r>
            <a:r>
              <a:rPr lang="en-US" sz="2400" dirty="0">
                <a:latin typeface="Century Gothic" pitchFamily="34" charset="0"/>
              </a:rPr>
              <a:t> orang lain </a:t>
            </a:r>
            <a:r>
              <a:rPr lang="en-US" sz="2400" dirty="0" err="1">
                <a:latin typeface="Century Gothic" pitchFamily="34" charset="0"/>
              </a:rPr>
              <a:t>mencari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mengenai</a:t>
            </a:r>
            <a:r>
              <a:rPr lang="en-US" sz="2400" dirty="0">
                <a:latin typeface="Century Gothic" pitchFamily="34" charset="0"/>
              </a:rPr>
              <a:t> topic </a:t>
            </a:r>
            <a:r>
              <a:rPr lang="en-US" sz="2400" dirty="0" err="1">
                <a:latin typeface="Century Gothic" pitchFamily="34" charset="0"/>
              </a:rPr>
              <a:t>apa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kita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tulis</a:t>
            </a:r>
            <a:r>
              <a:rPr lang="en-US" sz="2400" dirty="0">
                <a:latin typeface="Century Gothic" pitchFamily="34" charset="0"/>
              </a:rPr>
              <a:t>.</a:t>
            </a:r>
          </a:p>
          <a:p>
            <a:r>
              <a:rPr lang="en-US" sz="2400" b="1" dirty="0">
                <a:latin typeface="Century Gothic" pitchFamily="34" charset="0"/>
              </a:rPr>
              <a:t>Google Scholar </a:t>
            </a:r>
            <a:r>
              <a:rPr lang="en-US" sz="2400" dirty="0" err="1">
                <a:latin typeface="Century Gothic" pitchFamily="34" charset="0"/>
              </a:rPr>
              <a:t>dapat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digunakan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untuk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mempublikasi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hasil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it-IT" sz="2400" dirty="0">
                <a:latin typeface="Century Gothic" pitchFamily="34" charset="0"/>
              </a:rPr>
              <a:t>penelitian sehingga publikasi mudah di-index oleh </a:t>
            </a:r>
            <a:r>
              <a:rPr lang="it-IT" sz="2400" b="1" dirty="0">
                <a:latin typeface="Century Gothic" pitchFamily="34" charset="0"/>
              </a:rPr>
              <a:t>Google </a:t>
            </a:r>
            <a:r>
              <a:rPr lang="en-US" sz="2400" dirty="0" err="1">
                <a:latin typeface="Century Gothic" pitchFamily="34" charset="0"/>
              </a:rPr>
              <a:t>dan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menjadi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dokumentasi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atas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penelitian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sudah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dilakukan</a:t>
            </a:r>
            <a:endParaRPr lang="en-US" sz="2400" dirty="0">
              <a:latin typeface="Century Gothic" pitchFamily="34" charset="0"/>
            </a:endParaRPr>
          </a:p>
          <a:p>
            <a:endParaRPr lang="en-US" sz="1800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272" y="-902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entury Gothic" pitchFamily="34" charset="0"/>
              </a:rPr>
              <a:t>Mengapa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harus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6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8263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entury Gothic" pitchFamily="34" charset="0"/>
              </a:rPr>
              <a:t>Fungsi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 err="1">
                <a:latin typeface="Century Gothic" pitchFamily="34" charset="0"/>
              </a:rPr>
              <a:t>Pencarian</a:t>
            </a:r>
            <a:r>
              <a:rPr lang="es-ES" b="1" dirty="0">
                <a:latin typeface="Century Gothic" pitchFamily="34" charset="0"/>
              </a:rPr>
              <a:t> yang </a:t>
            </a:r>
            <a:r>
              <a:rPr lang="es-ES" b="1" dirty="0" err="1">
                <a:latin typeface="Century Gothic" pitchFamily="34" charset="0"/>
              </a:rPr>
              <a:t>Mudah</a:t>
            </a:r>
            <a:r>
              <a:rPr lang="es-ES" b="1" dirty="0">
                <a:latin typeface="Century Gothic" pitchFamily="34" charset="0"/>
              </a:rPr>
              <a:t>. </a:t>
            </a:r>
          </a:p>
          <a:p>
            <a:r>
              <a:rPr lang="es-ES" dirty="0">
                <a:latin typeface="Century Gothic" pitchFamily="34" charset="0"/>
              </a:rPr>
              <a:t>Cara yang </a:t>
            </a:r>
            <a:r>
              <a:rPr lang="pt-BR" dirty="0">
                <a:latin typeface="Century Gothic" pitchFamily="34" charset="0"/>
              </a:rPr>
              <a:t>mudah untuk mencari literatur secara luas. </a:t>
            </a:r>
          </a:p>
          <a:p>
            <a:r>
              <a:rPr lang="pt-BR" dirty="0">
                <a:latin typeface="Century Gothic" pitchFamily="34" charset="0"/>
              </a:rPr>
              <a:t>Seseor </a:t>
            </a:r>
            <a:r>
              <a:rPr lang="en-US" dirty="0" err="1">
                <a:latin typeface="Century Gothic" pitchFamily="34" charset="0"/>
              </a:rPr>
              <a:t>dapat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mencari</a:t>
            </a:r>
            <a:r>
              <a:rPr lang="en-US" dirty="0">
                <a:latin typeface="Century Gothic" pitchFamily="34" charset="0"/>
              </a:rPr>
              <a:t> di </a:t>
            </a:r>
            <a:r>
              <a:rPr lang="en-US" dirty="0" err="1">
                <a:latin typeface="Century Gothic" pitchFamily="34" charset="0"/>
              </a:rPr>
              <a:t>seluruh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bidang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ilmu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referensi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satu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tempat</a:t>
            </a:r>
            <a:r>
              <a:rPr lang="en-US" dirty="0">
                <a:latin typeface="Century Gothic" pitchFamily="34" charset="0"/>
              </a:rPr>
              <a:t>: </a:t>
            </a:r>
            <a:r>
              <a:rPr lang="en-US" dirty="0" err="1">
                <a:latin typeface="Century Gothic" pitchFamily="34" charset="0"/>
              </a:rPr>
              <a:t>makalah</a:t>
            </a:r>
            <a:r>
              <a:rPr lang="en-US" dirty="0">
                <a:latin typeface="Century Gothic" pitchFamily="34" charset="0"/>
              </a:rPr>
              <a:t> peer-reviewed, thesis, </a:t>
            </a:r>
            <a:r>
              <a:rPr lang="en-US" dirty="0" err="1">
                <a:latin typeface="Century Gothic" pitchFamily="34" charset="0"/>
              </a:rPr>
              <a:t>buku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nl-NL" dirty="0">
                <a:latin typeface="Century Gothic" pitchFamily="34" charset="0"/>
              </a:rPr>
              <a:t>abstrak, dan artikel, dari penerbit akademis, </a:t>
            </a:r>
            <a:r>
              <a:rPr lang="en-US" dirty="0" err="1">
                <a:latin typeface="Century Gothic" pitchFamily="34" charset="0"/>
              </a:rPr>
              <a:t>profesional</a:t>
            </a:r>
            <a:r>
              <a:rPr lang="en-US" dirty="0">
                <a:latin typeface="Century Gothic" pitchFamily="34" charset="0"/>
              </a:rPr>
              <a:t>, </a:t>
            </a:r>
            <a:r>
              <a:rPr lang="en-US" dirty="0" err="1">
                <a:latin typeface="Century Gothic" pitchFamily="34" charset="0"/>
              </a:rPr>
              <a:t>pusat</a:t>
            </a:r>
            <a:r>
              <a:rPr lang="en-US" dirty="0">
                <a:latin typeface="Century Gothic" pitchFamily="34" charset="0"/>
              </a:rPr>
              <a:t> data </a:t>
            </a:r>
            <a:r>
              <a:rPr lang="en-US" dirty="0" err="1">
                <a:latin typeface="Century Gothic" pitchFamily="34" charset="0"/>
              </a:rPr>
              <a:t>pracetak</a:t>
            </a:r>
            <a:r>
              <a:rPr lang="en-US" dirty="0">
                <a:latin typeface="Century Gothic" pitchFamily="34" charset="0"/>
              </a:rPr>
              <a:t>, </a:t>
            </a:r>
            <a:r>
              <a:rPr lang="en-US" dirty="0" err="1">
                <a:latin typeface="Century Gothic" pitchFamily="34" charset="0"/>
              </a:rPr>
              <a:t>universitas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organisasi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akademis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lainnya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8263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entury Gothic" pitchFamily="34" charset="0"/>
              </a:rPr>
              <a:t>Fungsi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Century Gothic" pitchFamily="34" charset="0"/>
              </a:rPr>
              <a:t>Mengidentifikasi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penelitian</a:t>
            </a:r>
            <a:r>
              <a:rPr lang="en-US" b="1" dirty="0">
                <a:latin typeface="Century Gothic" pitchFamily="34" charset="0"/>
              </a:rPr>
              <a:t> </a:t>
            </a:r>
          </a:p>
          <a:p>
            <a:r>
              <a:rPr lang="en-US" b="1" dirty="0">
                <a:latin typeface="Century Gothic" pitchFamily="34" charset="0"/>
              </a:rPr>
              <a:t>Google </a:t>
            </a:r>
            <a:r>
              <a:rPr lang="en-US" b="1" dirty="0" err="1">
                <a:latin typeface="Century Gothic" pitchFamily="34" charset="0"/>
              </a:rPr>
              <a:t>Cendekia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bertujuan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menyusun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artikel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seperti</a:t>
            </a:r>
            <a:r>
              <a:rPr lang="en-US" dirty="0">
                <a:latin typeface="Century Gothic" pitchFamily="34" charset="0"/>
              </a:rPr>
              <a:t> yang </a:t>
            </a:r>
            <a:r>
              <a:rPr lang="en-US" dirty="0" err="1">
                <a:latin typeface="Century Gothic" pitchFamily="34" charset="0"/>
              </a:rPr>
              <a:t>dilakukan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peneliti</a:t>
            </a:r>
            <a:r>
              <a:rPr lang="en-US" dirty="0">
                <a:latin typeface="Century Gothic" pitchFamily="34" charset="0"/>
              </a:rPr>
              <a:t>, </a:t>
            </a:r>
            <a:r>
              <a:rPr lang="en-US" dirty="0" err="1">
                <a:latin typeface="Century Gothic" pitchFamily="34" charset="0"/>
              </a:rPr>
              <a:t>dengan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memperhatikan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kelengkapan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teks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setiap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artikel</a:t>
            </a:r>
            <a:r>
              <a:rPr lang="en-US" dirty="0">
                <a:latin typeface="Century Gothic" pitchFamily="34" charset="0"/>
              </a:rPr>
              <a:t>, </a:t>
            </a:r>
            <a:r>
              <a:rPr lang="en-US" dirty="0" err="1">
                <a:latin typeface="Century Gothic" pitchFamily="34" charset="0"/>
              </a:rPr>
              <a:t>penulis</a:t>
            </a:r>
            <a:r>
              <a:rPr lang="en-US" dirty="0">
                <a:latin typeface="Century Gothic" pitchFamily="34" charset="0"/>
              </a:rPr>
              <a:t>, </a:t>
            </a:r>
            <a:r>
              <a:rPr lang="en-US" dirty="0" err="1">
                <a:latin typeface="Century Gothic" pitchFamily="34" charset="0"/>
              </a:rPr>
              <a:t>publikasi</a:t>
            </a:r>
            <a:r>
              <a:rPr lang="en-US" dirty="0">
                <a:latin typeface="Century Gothic" pitchFamily="34" charset="0"/>
              </a:rPr>
              <a:t> yang </a:t>
            </a:r>
            <a:r>
              <a:rPr lang="en-US" dirty="0" err="1">
                <a:latin typeface="Century Gothic" pitchFamily="34" charset="0"/>
              </a:rPr>
              <a:t>menampilkan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sv-SE" dirty="0">
                <a:latin typeface="Century Gothic" pitchFamily="34" charset="0"/>
              </a:rPr>
              <a:t>artikel, dan frekuensi penggunaan kutipan artikel dalam </a:t>
            </a:r>
            <a:r>
              <a:rPr lang="en-US" dirty="0" err="1">
                <a:latin typeface="Century Gothic" pitchFamily="34" charset="0"/>
              </a:rPr>
              <a:t>literatur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akademis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lainnya</a:t>
            </a:r>
            <a:r>
              <a:rPr lang="en-US" dirty="0">
                <a:latin typeface="Century Gothic" pitchFamily="34" charset="0"/>
              </a:rPr>
              <a:t>. </a:t>
            </a:r>
          </a:p>
          <a:p>
            <a:r>
              <a:rPr lang="en-US" dirty="0" err="1">
                <a:latin typeface="Century Gothic" pitchFamily="34" charset="0"/>
              </a:rPr>
              <a:t>Hasil</a:t>
            </a:r>
            <a:r>
              <a:rPr lang="en-US" dirty="0">
                <a:latin typeface="Century Gothic" pitchFamily="34" charset="0"/>
              </a:rPr>
              <a:t> paling </a:t>
            </a:r>
            <a:r>
              <a:rPr lang="en-US" dirty="0" err="1">
                <a:latin typeface="Century Gothic" pitchFamily="34" charset="0"/>
              </a:rPr>
              <a:t>relevan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selalu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muncul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pada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halaman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pertama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entury Gothic" pitchFamily="34" charset="0"/>
              </a:rPr>
              <a:t>Membuat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Profil</a:t>
            </a:r>
            <a:r>
              <a:rPr lang="en-US" dirty="0">
                <a:latin typeface="Century Gothic" pitchFamily="34" charset="0"/>
              </a:rPr>
              <a:t> 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Autofit/>
          </a:bodyPr>
          <a:lstStyle/>
          <a:p>
            <a:r>
              <a:rPr lang="it-IT" sz="2400" dirty="0">
                <a:latin typeface="Century Gothic" pitchFamily="34" charset="0"/>
              </a:rPr>
              <a:t>Profile di </a:t>
            </a:r>
            <a:r>
              <a:rPr lang="it-IT" sz="2400" b="1" dirty="0">
                <a:latin typeface="Century Gothic" pitchFamily="34" charset="0"/>
              </a:rPr>
              <a:t>Google Scholar </a:t>
            </a:r>
            <a:r>
              <a:rPr lang="it-IT" sz="2400" dirty="0">
                <a:latin typeface="Century Gothic" pitchFamily="34" charset="0"/>
              </a:rPr>
              <a:t>berisi daftar semua </a:t>
            </a:r>
            <a:r>
              <a:rPr lang="en-US" sz="2400" dirty="0" err="1">
                <a:latin typeface="Century Gothic" pitchFamily="34" charset="0"/>
              </a:rPr>
              <a:t>tulisan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seorang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penulis</a:t>
            </a:r>
            <a:r>
              <a:rPr lang="en-US" sz="2400" dirty="0">
                <a:latin typeface="Century Gothic" pitchFamily="34" charset="0"/>
              </a:rPr>
              <a:t> (</a:t>
            </a:r>
            <a:r>
              <a:rPr lang="en-US" sz="2400" dirty="0" err="1">
                <a:latin typeface="Century Gothic" pitchFamily="34" charset="0"/>
              </a:rPr>
              <a:t>buku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makalah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artikel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dsb</a:t>
            </a:r>
            <a:r>
              <a:rPr lang="en-US" sz="2400" dirty="0">
                <a:latin typeface="Century Gothic" pitchFamily="34" charset="0"/>
              </a:rPr>
              <a:t>) </a:t>
            </a:r>
            <a:r>
              <a:rPr lang="fi-FI" sz="2400" dirty="0">
                <a:latin typeface="Century Gothic" pitchFamily="34" charset="0"/>
              </a:rPr>
              <a:t>yang dikutip (citation) oleh penulis lain. </a:t>
            </a:r>
          </a:p>
          <a:p>
            <a:r>
              <a:rPr lang="fi-FI" sz="2400" dirty="0">
                <a:latin typeface="Century Gothic" pitchFamily="34" charset="0"/>
              </a:rPr>
              <a:t>Tulisan karya </a:t>
            </a:r>
            <a:r>
              <a:rPr lang="en-US" sz="2400" dirty="0" err="1">
                <a:latin typeface="Century Gothic" pitchFamily="34" charset="0"/>
              </a:rPr>
              <a:t>penulis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tersebut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diacu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sebagai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referensi</a:t>
            </a:r>
            <a:r>
              <a:rPr lang="en-US" sz="2400" dirty="0">
                <a:latin typeface="Century Gothic" pitchFamily="34" charset="0"/>
              </a:rPr>
              <a:t> yang </a:t>
            </a:r>
            <a:r>
              <a:rPr lang="en-US" sz="2400" dirty="0" err="1">
                <a:latin typeface="Century Gothic" pitchFamily="34" charset="0"/>
              </a:rPr>
              <a:t>disebutkan</a:t>
            </a:r>
            <a:r>
              <a:rPr lang="en-US" sz="2400" dirty="0">
                <a:latin typeface="Century Gothic" pitchFamily="34" charset="0"/>
              </a:rPr>
              <a:t> di </a:t>
            </a:r>
            <a:r>
              <a:rPr lang="en-US" sz="2400" dirty="0" err="1">
                <a:latin typeface="Century Gothic" pitchFamily="34" charset="0"/>
              </a:rPr>
              <a:t>dalam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daftar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pustaka</a:t>
            </a:r>
            <a:r>
              <a:rPr lang="en-US" sz="2400" dirty="0">
                <a:latin typeface="Century Gothic" pitchFamily="34" charset="0"/>
              </a:rPr>
              <a:t>. </a:t>
            </a:r>
          </a:p>
          <a:p>
            <a:r>
              <a:rPr lang="en-US" sz="2400" dirty="0" err="1">
                <a:latin typeface="Century Gothic" pitchFamily="34" charset="0"/>
              </a:rPr>
              <a:t>Daftar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semua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kutipan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tersebut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berasal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dari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search.scholar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yg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secara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otomatis</a:t>
            </a:r>
            <a:r>
              <a:rPr lang="en-US" sz="2400" dirty="0">
                <a:latin typeface="Century Gothic" pitchFamily="34" charset="0"/>
              </a:rPr>
              <a:t> di-crawl </a:t>
            </a:r>
            <a:r>
              <a:rPr lang="en-US" sz="2400" dirty="0" err="1">
                <a:latin typeface="Century Gothic" pitchFamily="34" charset="0"/>
              </a:rPr>
              <a:t>oleh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>
                <a:latin typeface="Century Gothic" pitchFamily="34" charset="0"/>
              </a:rPr>
              <a:t>Google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apabila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artikel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terkait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bisa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ditemukan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oleh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b="1" dirty="0">
                <a:latin typeface="Century Gothic" pitchFamily="34" charset="0"/>
              </a:rPr>
              <a:t>Google.</a:t>
            </a:r>
          </a:p>
          <a:p>
            <a:endParaRPr lang="en-US" sz="2400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923"/>
            <a:ext cx="8496330" cy="7078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endParaRPr lang="en-US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2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entury Gothic" pitchFamily="34" charset="0"/>
              </a:rPr>
              <a:t>Membuat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Profil</a:t>
            </a:r>
            <a:r>
              <a:rPr lang="en-US" dirty="0">
                <a:latin typeface="Century Gothic" pitchFamily="34" charset="0"/>
              </a:rPr>
              <a:t> di</a:t>
            </a:r>
            <a:br>
              <a:rPr lang="en-US" dirty="0">
                <a:latin typeface="Century Gothic" pitchFamily="34" charset="0"/>
              </a:rPr>
            </a:b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Century Gothic" pitchFamily="34" charset="0"/>
              </a:rPr>
              <a:t>Lakukan login dengan akun gmail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Century Gothic" pitchFamily="34" charset="0"/>
              </a:rPr>
              <a:t>Buka alamat </a:t>
            </a:r>
            <a:r>
              <a:rPr lang="fi-FI" b="1" dirty="0">
                <a:latin typeface="Century Gothic" pitchFamily="34" charset="0"/>
              </a:rPr>
              <a:t>http://scholar.google.com </a:t>
            </a:r>
            <a:r>
              <a:rPr lang="fi-FI" dirty="0">
                <a:latin typeface="Century Gothic" pitchFamily="34" charset="0"/>
              </a:rPr>
              <a:t>atau </a:t>
            </a:r>
            <a:r>
              <a:rPr lang="en-US" dirty="0">
                <a:latin typeface="Century Gothic" pitchFamily="34" charset="0"/>
                <a:hlinkClick r:id="rId2"/>
              </a:rPr>
              <a:t>http://scholar.google.co.id/</a:t>
            </a:r>
            <a:endParaRPr lang="en-US" dirty="0"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entury Gothic" pitchFamily="34" charset="0"/>
              </a:rPr>
              <a:t>Klik</a:t>
            </a:r>
            <a:r>
              <a:rPr lang="en-US" dirty="0">
                <a:latin typeface="Century Gothic" pitchFamily="34" charset="0"/>
              </a:rPr>
              <a:t> link </a:t>
            </a:r>
            <a:r>
              <a:rPr lang="en-US" b="1" dirty="0">
                <a:latin typeface="Century Gothic" pitchFamily="34" charset="0"/>
              </a:rPr>
              <a:t>“My Citation” </a:t>
            </a:r>
            <a:r>
              <a:rPr lang="en-US" dirty="0" err="1">
                <a:latin typeface="Century Gothic" pitchFamily="34" charset="0"/>
              </a:rPr>
              <a:t>atau</a:t>
            </a:r>
            <a:r>
              <a:rPr lang="en-US" dirty="0">
                <a:latin typeface="Century Gothic" pitchFamily="34" charset="0"/>
              </a:rPr>
              <a:t> “</a:t>
            </a:r>
            <a:r>
              <a:rPr lang="en-US" dirty="0" err="1">
                <a:latin typeface="Century Gothic" pitchFamily="34" charset="0"/>
              </a:rPr>
              <a:t>Kutipan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Saya</a:t>
            </a:r>
            <a:r>
              <a:rPr lang="en-US" dirty="0">
                <a:latin typeface="Century Gothic" pitchFamily="34" charset="0"/>
              </a:rPr>
              <a:t>” (</a:t>
            </a:r>
            <a:r>
              <a:rPr lang="en-US" dirty="0" err="1">
                <a:latin typeface="Century Gothic" pitchFamily="34" charset="0"/>
              </a:rPr>
              <a:t>jika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it-IT" dirty="0">
                <a:latin typeface="Century Gothic" pitchFamily="34" charset="0"/>
              </a:rPr>
              <a:t>di http://scholar.google.co.id) di kanan atas atau </a:t>
            </a:r>
            <a:r>
              <a:rPr lang="en-US" dirty="0" err="1">
                <a:latin typeface="Century Gothic" pitchFamily="34" charset="0"/>
              </a:rPr>
              <a:t>kanan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bawah</a:t>
            </a:r>
            <a:r>
              <a:rPr lang="en-US" dirty="0">
                <a:latin typeface="Century Gothic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Century Gothic" pitchFamily="34" charset="0"/>
              </a:rPr>
              <a:t>Ikuti 3 langkah pada halaman tersebut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Century Gothic" pitchFamily="34" charset="0"/>
              </a:rPr>
              <a:t>Edit data bila perlu (foto, affiliation dll.), </a:t>
            </a:r>
            <a:r>
              <a:rPr lang="sv-SE" dirty="0">
                <a:latin typeface="Century Gothic" pitchFamily="34" charset="0"/>
              </a:rPr>
              <a:t>kemudian klik “Make Public” agar bisa dilihat </a:t>
            </a:r>
            <a:r>
              <a:rPr lang="en-US" dirty="0" err="1">
                <a:latin typeface="Century Gothic" pitchFamily="34" charset="0"/>
              </a:rPr>
              <a:t>oleh</a:t>
            </a:r>
            <a:r>
              <a:rPr lang="en-US" dirty="0">
                <a:latin typeface="Century Gothic" pitchFamily="34" charset="0"/>
              </a:rPr>
              <a:t> orang lain.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50" y="0"/>
            <a:ext cx="3546078" cy="12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4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513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Century Gothic</vt:lpstr>
      <vt:lpstr>Office Theme</vt:lpstr>
      <vt:lpstr>Karya Ilmiah  dan Sitasi dengan    Cecep Kustandi</vt:lpstr>
      <vt:lpstr>Mengapa</vt:lpstr>
      <vt:lpstr>Apa itu </vt:lpstr>
      <vt:lpstr>Apa itu </vt:lpstr>
      <vt:lpstr>Mengapa harus</vt:lpstr>
      <vt:lpstr>Fungsi</vt:lpstr>
      <vt:lpstr>Fungsi</vt:lpstr>
      <vt:lpstr>Membuat Profil di</vt:lpstr>
      <vt:lpstr>Membuat Profil di </vt:lpstr>
      <vt:lpstr>Contoh Profil di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Cecep Kustandi</dc:creator>
  <cp:lastModifiedBy>pocax xacop</cp:lastModifiedBy>
  <cp:revision>7</cp:revision>
  <dcterms:created xsi:type="dcterms:W3CDTF">2015-09-19T23:02:15Z</dcterms:created>
  <dcterms:modified xsi:type="dcterms:W3CDTF">2017-02-07T11:31:18Z</dcterms:modified>
</cp:coreProperties>
</file>